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74" r:id="rId7"/>
    <p:sldId id="273" r:id="rId8"/>
    <p:sldId id="276" r:id="rId9"/>
    <p:sldId id="275" r:id="rId10"/>
    <p:sldId id="264" r:id="rId11"/>
    <p:sldId id="266" r:id="rId12"/>
    <p:sldId id="267" r:id="rId13"/>
    <p:sldId id="268" r:id="rId14"/>
    <p:sldId id="289" r:id="rId15"/>
    <p:sldId id="279" r:id="rId16"/>
    <p:sldId id="283" r:id="rId17"/>
    <p:sldId id="280" r:id="rId18"/>
    <p:sldId id="278" r:id="rId19"/>
    <p:sldId id="269" r:id="rId20"/>
    <p:sldId id="271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77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4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aines\AppData\Local\Microsoft\Windows\INetCache\Content.Outlook\IEO37BHM\FY26%20v2%20(002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18426072287105"/>
          <c:y val="8.6183123285995436E-2"/>
          <c:w val="0.80182059492307556"/>
          <c:h val="0.808687161558111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2EB4-48FA-B13A-8F2F03AAAFB3}"/>
              </c:ext>
            </c:extLst>
          </c:dPt>
          <c:dPt>
            <c:idx val="1"/>
            <c:bubble3D val="0"/>
            <c:explosion val="19"/>
            <c:spPr>
              <a:solidFill>
                <a:srgbClr val="FF33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EB4-48FA-B13A-8F2F03AAAFB3}"/>
              </c:ext>
            </c:extLst>
          </c:dPt>
          <c:dPt>
            <c:idx val="2"/>
            <c:bubble3D val="0"/>
            <c:explosion val="15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EB4-48FA-B13A-8F2F03AAAFB3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2EB4-48FA-B13A-8F2F03AAAFB3}"/>
              </c:ext>
            </c:extLst>
          </c:dPt>
          <c:dPt>
            <c:idx val="4"/>
            <c:bubble3D val="0"/>
            <c:explosion val="15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EB4-48FA-B13A-8F2F03AAAFB3}"/>
              </c:ext>
            </c:extLst>
          </c:dPt>
          <c:dLbls>
            <c:dLbl>
              <c:idx val="0"/>
              <c:layout>
                <c:manualLayout>
                  <c:x val="-0.15447696633325528"/>
                  <c:y val="-4.13374740542857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C0C85A95-BC88-4B90-9E4C-8BB226EB4EF3}" type="CATEGORYNAME">
                      <a:rPr lang="en-US" sz="1000" smtClean="0"/>
                      <a:pPr>
                        <a:defRPr sz="1000" b="1">
                          <a:latin typeface="Lucida Bright" panose="02040602050505020304" pitchFamily="18" charset="0"/>
                        </a:defRPr>
                      </a:pPr>
                      <a:t>[CATEGORY NAME]</a:t>
                    </a:fld>
                    <a:r>
                      <a:rPr lang="en-US" sz="1000" dirty="0"/>
                      <a:t> $19,113,300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14189892433309"/>
                      <c:h val="9.023321574662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B4-48FA-B13A-8F2F03AAAFB3}"/>
                </c:ext>
              </c:extLst>
            </c:dLbl>
            <c:dLbl>
              <c:idx val="1"/>
              <c:layout>
                <c:manualLayout>
                  <c:x val="0.17270531400966183"/>
                  <c:y val="-0.10385092730905285"/>
                </c:manualLayout>
              </c:layout>
              <c:tx>
                <c:rich>
                  <a:bodyPr/>
                  <a:lstStyle/>
                  <a:p>
                    <a:fld id="{0D6E46EA-551F-48D7-9C9A-8F344D019214}" type="CATEGORYNAME">
                      <a:rPr lang="en-US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 $12,749,700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B4-48FA-B13A-8F2F03AAAFB3}"/>
                </c:ext>
              </c:extLst>
            </c:dLbl>
            <c:dLbl>
              <c:idx val="2"/>
              <c:layout>
                <c:manualLayout>
                  <c:x val="-8.140303445689942E-2"/>
                  <c:y val="5.92080995934313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9A9947EF-A07A-4A0E-AAFE-FC7185FF8C6E}" type="CATEGORYNAME">
                      <a:rPr lang="en-US" sz="1000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latin typeface="Lucida Bright" panose="02040602050505020304" pitchFamily="18" charset="0"/>
                        </a:defRPr>
                      </a:pPr>
                      <a:t>[CATEGORY NAME]</a:t>
                    </a:fld>
                    <a:r>
                      <a:rPr lang="en-US" sz="1000" dirty="0">
                        <a:solidFill>
                          <a:schemeClr val="bg1"/>
                        </a:solidFill>
                      </a:rPr>
                      <a:t> $1,200,000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9489059695961"/>
                      <c:h val="6.181325597554248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B4-48FA-B13A-8F2F03AAAFB3}"/>
                </c:ext>
              </c:extLst>
            </c:dLbl>
            <c:dLbl>
              <c:idx val="3"/>
              <c:layout>
                <c:manualLayout>
                  <c:x val="5.5817187506953671E-2"/>
                  <c:y val="-3.78931837397961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Municipal</a:t>
                    </a:r>
                    <a:r>
                      <a:rPr lang="en-US" sz="1000" baseline="0" dirty="0"/>
                      <a:t> Court</a:t>
                    </a:r>
                    <a:fld id="{9572B074-5537-4528-9834-328DB9F85FEE}" type="VALUE">
                      <a:rPr lang="en-US" sz="1000" smtClean="0"/>
                      <a:pPr>
                        <a:defRPr sz="1000" b="1">
                          <a:latin typeface="Lucida Bright" panose="02040602050505020304" pitchFamily="18" charset="0"/>
                        </a:defRPr>
                      </a:pPr>
                      <a:t>[VALUE]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21496308672663"/>
                      <c:h val="6.41815799592797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B4-48FA-B13A-8F2F03AAAFB3}"/>
                </c:ext>
              </c:extLst>
            </c:dLbl>
            <c:dLbl>
              <c:idx val="4"/>
              <c:layout>
                <c:manualLayout>
                  <c:x val="0.1810245607688496"/>
                  <c:y val="1.0613075162398027E-2"/>
                </c:manualLayout>
              </c:layout>
              <c:tx>
                <c:rich>
                  <a:bodyPr/>
                  <a:lstStyle/>
                  <a:p>
                    <a:fld id="{63CACFBE-311A-43DC-A2E6-AB12BBC37294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$790,750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B4-48FA-B13A-8F2F03AAA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Lucida Bright" panose="02040602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General Fund</c:v>
                </c:pt>
                <c:pt idx="1">
                  <c:v>Capital Improvement Programs</c:v>
                </c:pt>
                <c:pt idx="2">
                  <c:v>Hotel / Motel</c:v>
                </c:pt>
                <c:pt idx="3">
                  <c:v>Municipal Court</c:v>
                </c:pt>
                <c:pt idx="4">
                  <c:v>Urban Redevelopment Authority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19113300</c:v>
                </c:pt>
                <c:pt idx="1">
                  <c:v>12749700</c:v>
                </c:pt>
                <c:pt idx="2">
                  <c:v>1200000</c:v>
                </c:pt>
                <c:pt idx="3">
                  <c:v>270000</c:v>
                </c:pt>
                <c:pt idx="4">
                  <c:v>790750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4-48FA-B13A-8F2F03AAAFB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51866876341017"/>
          <c:y val="0.1635790607607274"/>
          <c:w val="0.84348133123658986"/>
          <c:h val="0.737923414296340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310-4909-8990-F468E1F6B962}"/>
              </c:ext>
            </c:extLst>
          </c:dPt>
          <c:dPt>
            <c:idx val="1"/>
            <c:bubble3D val="0"/>
            <c:explosion val="3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310-4909-8990-F468E1F6B9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9310-4909-8990-F468E1F6B9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9310-4909-8990-F468E1F6B9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310-4909-8990-F468E1F6B962}"/>
              </c:ext>
            </c:extLst>
          </c:dPt>
          <c:dPt>
            <c:idx val="5"/>
            <c:bubble3D val="0"/>
            <c:explosion val="17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9310-4909-8990-F468E1F6B9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310-4909-8990-F468E1F6B9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310-4909-8990-F468E1F6B962}"/>
                </c:ext>
              </c:extLst>
            </c:dLbl>
            <c:dLbl>
              <c:idx val="1"/>
              <c:layout>
                <c:manualLayout>
                  <c:x val="-8.3095118302811008E-2"/>
                  <c:y val="0.10944625407166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10-4909-8990-F468E1F6B962}"/>
                </c:ext>
              </c:extLst>
            </c:dLbl>
            <c:dLbl>
              <c:idx val="2"/>
              <c:layout>
                <c:manualLayout>
                  <c:x val="-6.7335699314346853E-2"/>
                  <c:y val="-2.0846905537459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10-4909-8990-F468E1F6B962}"/>
                </c:ext>
              </c:extLst>
            </c:dLbl>
            <c:dLbl>
              <c:idx val="3"/>
              <c:layout>
                <c:manualLayout>
                  <c:x val="5.8739652593366325E-2"/>
                  <c:y val="-0.117263843648208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10-4909-8990-F468E1F6B962}"/>
                </c:ext>
              </c:extLst>
            </c:dLbl>
            <c:dLbl>
              <c:idx val="4"/>
              <c:layout>
                <c:manualLayout>
                  <c:x val="0.11604663073323601"/>
                  <c:y val="-4.9511400651465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10-4909-8990-F468E1F6B962}"/>
                </c:ext>
              </c:extLst>
            </c:dLbl>
            <c:dLbl>
              <c:idx val="5"/>
              <c:layout>
                <c:manualLayout>
                  <c:x val="0.17621895778009913"/>
                  <c:y val="7.55700325732898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0-4909-8990-F468E1F6B96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310-4909-8990-F468E1F6B96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Taxes</c:v>
                </c:pt>
                <c:pt idx="1">
                  <c:v>Licenses and Fees</c:v>
                </c:pt>
                <c:pt idx="2">
                  <c:v>General Government</c:v>
                </c:pt>
                <c:pt idx="3">
                  <c:v>Fines and Forfeitures</c:v>
                </c:pt>
                <c:pt idx="4">
                  <c:v>Interest Income</c:v>
                </c:pt>
                <c:pt idx="5">
                  <c:v>Other Financing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88.93</c:v>
                </c:pt>
                <c:pt idx="1">
                  <c:v>5.0999999999999996</c:v>
                </c:pt>
                <c:pt idx="2">
                  <c:v>2.39</c:v>
                </c:pt>
                <c:pt idx="3">
                  <c:v>0.18</c:v>
                </c:pt>
                <c:pt idx="4">
                  <c:v>1.05</c:v>
                </c:pt>
                <c:pt idx="5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0-4909-8990-F468E1F6B96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CHARTS!$A$21</c:f>
              <c:strCache>
                <c:ptCount val="1"/>
                <c:pt idx="0">
                  <c:v>SPLOST Revenue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CHARTS!$B$21</c:f>
              <c:numCache>
                <c:formatCode>_("$"* #,##0.00_);_("$"* \(#,##0.00\);_("$"* "-"??_);_(@_)</c:formatCode>
                <c:ptCount val="1"/>
                <c:pt idx="0">
                  <c:v>11800000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F-4012-82EC-7D32F5379EC2}"/>
            </c:ext>
          </c:extLst>
        </c:ser>
        <c:ser>
          <c:idx val="1"/>
          <c:order val="1"/>
          <c:tx>
            <c:strRef>
              <c:f>CHARTS!$A$22</c:f>
              <c:strCache>
                <c:ptCount val="1"/>
                <c:pt idx="0">
                  <c:v>Other Revenue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CHARTS!$B$22</c:f>
              <c:numCache>
                <c:formatCode>_("$"* #,##0.00_);_("$"* \(#,##0.00\);_("$"* "-"??_);_(@_)</c:formatCode>
                <c:ptCount val="1"/>
                <c:pt idx="0">
                  <c:v>949400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F-4012-82EC-7D32F5379EC2}"/>
            </c:ext>
          </c:extLst>
        </c:ser>
        <c:ser>
          <c:idx val="2"/>
          <c:order val="2"/>
          <c:tx>
            <c:strRef>
              <c:f>CHARTS!$A$23</c:f>
              <c:strCache>
                <c:ptCount val="1"/>
                <c:pt idx="0">
                  <c:v>Interest Income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chemeClr val="accent2">
                  <a:lumMod val="20000"/>
                  <a:lumOff val="80000"/>
                </a:schemeClr>
              </a:contourClr>
            </a:sp3d>
          </c:spPr>
          <c:invertIfNegative val="0"/>
          <c:val>
            <c:numRef>
              <c:f>CHARTS!$B$23</c:f>
              <c:numCache>
                <c:formatCode>_("$"* #,##0.00_);_("$"* \(#,##0.00\);_("$"* "-"??_);_(@_)</c:formatCode>
                <c:ptCount val="1"/>
                <c:pt idx="0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F-4012-82EC-7D32F537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406127"/>
        <c:axId val="397406607"/>
        <c:axId val="0"/>
      </c:bar3DChart>
      <c:catAx>
        <c:axId val="397406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406607"/>
        <c:crosses val="autoZero"/>
        <c:auto val="1"/>
        <c:lblAlgn val="ctr"/>
        <c:lblOffset val="100"/>
        <c:noMultiLvlLbl val="0"/>
      </c:catAx>
      <c:valAx>
        <c:axId val="397406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06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07828878167735E-2"/>
          <c:y val="2.2879725068576121E-2"/>
          <c:w val="0.97678434224366451"/>
          <c:h val="0.9496646048491325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C605-4D8F-82DD-6E67788598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605-4D8F-82DD-6E67788598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C605-4D8F-82DD-6E67788598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605-4D8F-82DD-6E67788598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C605-4D8F-82DD-6E67788598A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605-4D8F-82DD-6E67788598A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605-4D8F-82DD-6E67788598A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E6F4-48D1-B0F9-89FE8DB1C26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605-4D8F-82DD-6E67788598A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6F4-48D1-B0F9-89FE8DB1C26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6F4-48D1-B0F9-89FE8DB1C26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E6F4-48D1-B0F9-89FE8DB1C26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C605-4D8F-82DD-6E67788598A9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C605-4D8F-82DD-6E67788598A9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605-4D8F-82DD-6E67788598A9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605-4D8F-82DD-6E67788598A9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605-4D8F-82DD-6E67788598A9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E6F4-48D1-B0F9-89FE8DB1C26A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605-4D8F-82DD-6E67788598A9}"/>
              </c:ext>
            </c:extLst>
          </c:dPt>
          <c:dLbls>
            <c:dLbl>
              <c:idx val="0"/>
              <c:layout>
                <c:manualLayout>
                  <c:x val="-4.5613615842019194E-2"/>
                  <c:y val="0.374712246922316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D8F-82DD-6E67788598A9}"/>
                </c:ext>
              </c:extLst>
            </c:dLbl>
            <c:dLbl>
              <c:idx val="1"/>
              <c:layout>
                <c:manualLayout>
                  <c:x val="-6.0517087646420047E-2"/>
                  <c:y val="3.37753383947368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D8F-82DD-6E67788598A9}"/>
                </c:ext>
              </c:extLst>
            </c:dLbl>
            <c:dLbl>
              <c:idx val="2"/>
              <c:layout>
                <c:manualLayout>
                  <c:x val="-4.4783037048417441E-2"/>
                  <c:y val="5.25777883629034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D8F-82DD-6E67788598A9}"/>
                </c:ext>
              </c:extLst>
            </c:dLbl>
            <c:dLbl>
              <c:idx val="3"/>
              <c:layout>
                <c:manualLayout>
                  <c:x val="-7.5882462963589303E-2"/>
                  <c:y val="1.35880345163172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05-4D8F-82DD-6E67788598A9}"/>
                </c:ext>
              </c:extLst>
            </c:dLbl>
            <c:dLbl>
              <c:idx val="4"/>
              <c:layout>
                <c:manualLayout>
                  <c:x val="6.6976424806985567E-3"/>
                  <c:y val="-5.55743117256248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D8F-82DD-6E67788598A9}"/>
                </c:ext>
              </c:extLst>
            </c:dLbl>
            <c:dLbl>
              <c:idx val="5"/>
              <c:layout>
                <c:manualLayout>
                  <c:x val="2.3158324886428987E-2"/>
                  <c:y val="-0.112352961735371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D8F-82DD-6E67788598A9}"/>
                </c:ext>
              </c:extLst>
            </c:dLbl>
            <c:dLbl>
              <c:idx val="6"/>
              <c:layout>
                <c:manualLayout>
                  <c:x val="2.8110056841801411E-2"/>
                  <c:y val="-5.15325272223689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D8F-82DD-6E67788598A9}"/>
                </c:ext>
              </c:extLst>
            </c:dLbl>
            <c:dLbl>
              <c:idx val="8"/>
              <c:layout>
                <c:manualLayout>
                  <c:x val="-9.4255487399606278E-2"/>
                  <c:y val="-0.22660187801107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D8F-82DD-6E67788598A9}"/>
                </c:ext>
              </c:extLst>
            </c:dLbl>
            <c:dLbl>
              <c:idx val="12"/>
              <c:layout>
                <c:manualLayout>
                  <c:x val="1.6929399389994843E-2"/>
                  <c:y val="1.6792637268441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D8F-82DD-6E67788598A9}"/>
                </c:ext>
              </c:extLst>
            </c:dLbl>
            <c:dLbl>
              <c:idx val="13"/>
              <c:layout>
                <c:manualLayout>
                  <c:x val="-2.8013588056350087E-2"/>
                  <c:y val="-0.117157343689141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D8F-82DD-6E67788598A9}"/>
                </c:ext>
              </c:extLst>
            </c:dLbl>
            <c:dLbl>
              <c:idx val="14"/>
              <c:layout>
                <c:manualLayout>
                  <c:x val="0.17596371776573641"/>
                  <c:y val="-0.122943932423020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D8F-82DD-6E67788598A9}"/>
                </c:ext>
              </c:extLst>
            </c:dLbl>
            <c:dLbl>
              <c:idx val="15"/>
              <c:layout>
                <c:manualLayout>
                  <c:x val="0.10282060270805579"/>
                  <c:y val="5.0147853467431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05-4D8F-82DD-6E67788598A9}"/>
                </c:ext>
              </c:extLst>
            </c:dLbl>
            <c:dLbl>
              <c:idx val="16"/>
              <c:layout>
                <c:manualLayout>
                  <c:x val="6.9348509981029427E-2"/>
                  <c:y val="-1.05688115838426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D8F-82DD-6E67788598A9}"/>
                </c:ext>
              </c:extLst>
            </c:dLbl>
            <c:dLbl>
              <c:idx val="18"/>
              <c:layout>
                <c:manualLayout>
                  <c:x val="5.671774637616793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D8F-82DD-6E6778859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Lucida Bright" panose="02040602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Sheet1!$A$2:$A$20</c:f>
              <c:strCache>
                <c:ptCount val="19"/>
                <c:pt idx="0">
                  <c:v>Mayor &amp; Council</c:v>
                </c:pt>
                <c:pt idx="1">
                  <c:v>City Manager</c:v>
                </c:pt>
                <c:pt idx="2">
                  <c:v>City Clerk</c:v>
                </c:pt>
                <c:pt idx="3">
                  <c:v>Finance Administration</c:v>
                </c:pt>
                <c:pt idx="4">
                  <c:v>Legal</c:v>
                </c:pt>
                <c:pt idx="5">
                  <c:v>IT / GIS</c:v>
                </c:pt>
                <c:pt idx="6">
                  <c:v>Human Resources</c:v>
                </c:pt>
                <c:pt idx="7">
                  <c:v>Internal Audit</c:v>
                </c:pt>
                <c:pt idx="8">
                  <c:v>Facilities</c:v>
                </c:pt>
                <c:pt idx="9">
                  <c:v>Communications</c:v>
                </c:pt>
                <c:pt idx="10">
                  <c:v>Engineering</c:v>
                </c:pt>
                <c:pt idx="11">
                  <c:v>General Operations</c:v>
                </c:pt>
                <c:pt idx="12">
                  <c:v>Municipal Court</c:v>
                </c:pt>
                <c:pt idx="13">
                  <c:v>Public Safety</c:v>
                </c:pt>
                <c:pt idx="14">
                  <c:v>Parks &amp; Recreation</c:v>
                </c:pt>
                <c:pt idx="15">
                  <c:v>Building</c:v>
                </c:pt>
                <c:pt idx="16">
                  <c:v>Planning &amp; Zoning</c:v>
                </c:pt>
                <c:pt idx="17">
                  <c:v>Code Enforcement</c:v>
                </c:pt>
                <c:pt idx="18">
                  <c:v>Economic Development</c:v>
                </c:pt>
              </c:strCache>
            </c:strRef>
          </c:cat>
          <c:val>
            <c:numRef>
              <c:f>Sheet1!$B$2:$B$20</c:f>
              <c:numCache>
                <c:formatCode>0.00%</c:formatCode>
                <c:ptCount val="19"/>
                <c:pt idx="0">
                  <c:v>2.6775334452972536E-2</c:v>
                </c:pt>
                <c:pt idx="1">
                  <c:v>4.794357855524687E-2</c:v>
                </c:pt>
                <c:pt idx="2">
                  <c:v>2.8734441462227873E-2</c:v>
                </c:pt>
                <c:pt idx="3">
                  <c:v>0.11860118346910267</c:v>
                </c:pt>
                <c:pt idx="4">
                  <c:v>3.9239691732981745E-2</c:v>
                </c:pt>
                <c:pt idx="5">
                  <c:v>4.2823583577927413E-2</c:v>
                </c:pt>
                <c:pt idx="6">
                  <c:v>3.8786865690383136E-2</c:v>
                </c:pt>
                <c:pt idx="7">
                  <c:v>6.8015465670501693E-3</c:v>
                </c:pt>
                <c:pt idx="8">
                  <c:v>0.12363694390816865</c:v>
                </c:pt>
                <c:pt idx="9">
                  <c:v>5.4419174082968404E-2</c:v>
                </c:pt>
                <c:pt idx="10">
                  <c:v>5.168992272396708E-2</c:v>
                </c:pt>
                <c:pt idx="11">
                  <c:v>4.6240052738145687E-2</c:v>
                </c:pt>
                <c:pt idx="12">
                  <c:v>1.7568394782690587E-2</c:v>
                </c:pt>
                <c:pt idx="13">
                  <c:v>1.1452758027132939E-2</c:v>
                </c:pt>
                <c:pt idx="14">
                  <c:v>0.14389482716223781</c:v>
                </c:pt>
                <c:pt idx="15">
                  <c:v>3.5044968686725998E-2</c:v>
                </c:pt>
                <c:pt idx="16">
                  <c:v>8.1856089738559012E-2</c:v>
                </c:pt>
                <c:pt idx="17">
                  <c:v>5.3059387965448145E-2</c:v>
                </c:pt>
                <c:pt idx="18">
                  <c:v>3.1431254676063267E-2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5-4D8F-82DD-6E67788598A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Lucida Bright" panose="020406020505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309178743961352E-2"/>
          <c:y val="5.7935361223037454E-2"/>
          <c:w val="0.82029641675225384"/>
          <c:h val="0.942064638776962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FEC0-4C6C-BE03-45722232376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EC0-4C6C-BE03-45722232376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FEC0-4C6C-BE03-45722232376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EC0-4C6C-BE03-457222323761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solidFill>
                  <a:srgbClr val="FF505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5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EC0-4C6C-BE03-457222323761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EC0-4C6C-BE03-457222323761}"/>
              </c:ext>
            </c:extLst>
          </c:dPt>
          <c:dLbls>
            <c:dLbl>
              <c:idx val="0"/>
              <c:layout>
                <c:manualLayout>
                  <c:x val="-0.1111111111111112"/>
                  <c:y val="0.139571552037317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EFB23710-A43F-4FBE-AACE-4704E0C04AF7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$2,119,700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EC0-4C6C-BE03-457222323761}"/>
                </c:ext>
              </c:extLst>
            </c:dLbl>
            <c:dLbl>
              <c:idx val="1"/>
              <c:layout>
                <c:manualLayout>
                  <c:x val="-0.1678743961352657"/>
                  <c:y val="-0.1711726581589743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CD0124E8-6D94-48F7-AF06-2FDE5A431DDD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$3,870,000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C0-4C6C-BE03-457222323761}"/>
                </c:ext>
              </c:extLst>
            </c:dLbl>
            <c:dLbl>
              <c:idx val="2"/>
              <c:layout>
                <c:manualLayout>
                  <c:x val="9.6618357487922267E-3"/>
                  <c:y val="-0.134304701017041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F1D1F437-AF4E-4F0C-964E-033DD18ACB4A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$850,000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EC0-4C6C-BE03-457222323761}"/>
                </c:ext>
              </c:extLst>
            </c:dLbl>
            <c:dLbl>
              <c:idx val="3"/>
              <c:layout>
                <c:manualLayout>
                  <c:x val="0.12560386473429946"/>
                  <c:y val="-0.2449085724428401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600AF763-5230-464A-A9E3-55B3FC191916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$1,890,000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C0-4C6C-BE03-457222323761}"/>
                </c:ext>
              </c:extLst>
            </c:dLbl>
            <c:dLbl>
              <c:idx val="4"/>
              <c:layout>
                <c:manualLayout>
                  <c:x val="0.11714975845410626"/>
                  <c:y val="-0.1553721050981458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84D30E01-1EFD-4BC7-9E24-6F3E89FAEFC0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$1,020,000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EC0-4C6C-BE03-457222323761}"/>
                </c:ext>
              </c:extLst>
            </c:dLbl>
            <c:dLbl>
              <c:idx val="5"/>
              <c:layout>
                <c:manualLayout>
                  <c:x val="0.16304347826086951"/>
                  <c:y val="0.100070169385246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Lucida Bright" panose="02040602050505020304" pitchFamily="18" charset="0"/>
                        <a:ea typeface="+mn-ea"/>
                        <a:cs typeface="+mn-cs"/>
                      </a:defRPr>
                    </a:pPr>
                    <a:fld id="{0AA7FFDB-58B9-4D3A-A399-21ACA17E4A47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 $3,000,000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Lucida Bright" panose="020406020505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C0-4C6C-BE03-45722232376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City Center</c:v>
                </c:pt>
                <c:pt idx="1">
                  <c:v>Parks</c:v>
                </c:pt>
                <c:pt idx="2">
                  <c:v>Professional Services</c:v>
                </c:pt>
                <c:pt idx="3">
                  <c:v>Infrastructure</c:v>
                </c:pt>
                <c:pt idx="4">
                  <c:v>Sidewalks</c:v>
                </c:pt>
                <c:pt idx="5">
                  <c:v>Resurfacing</c:v>
                </c:pt>
              </c:strCache>
            </c:strRef>
          </c:cat>
          <c:val>
            <c:numRef>
              <c:f>Sheet1!$B$2:$B$7</c:f>
              <c:numCache>
                <c:formatCode>"$"#,##0.00</c:formatCode>
                <c:ptCount val="6"/>
                <c:pt idx="0">
                  <c:v>2119700</c:v>
                </c:pt>
                <c:pt idx="1">
                  <c:v>3870000</c:v>
                </c:pt>
                <c:pt idx="2">
                  <c:v>850000</c:v>
                </c:pt>
                <c:pt idx="3">
                  <c:v>1890000</c:v>
                </c:pt>
                <c:pt idx="4">
                  <c:v>1020000</c:v>
                </c:pt>
                <c:pt idx="5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0-4C6C-BE03-45722232376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Lucida Bright" panose="020406020505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9D74-208A-3F45-5213-407D1D7BB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79D74-2E96-A87A-9633-541B341A5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C15FE-3B7F-CBCF-319E-47C8A84E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BD00C-FB48-F44C-B77B-63B7D8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384F-C472-95EC-B746-75EC7BFB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7FF4-E723-1C4A-E87C-CBDAB9A0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E68D7-691F-2BBF-DF18-9A9799E9E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3805C-C48C-A916-2C6B-BC7E60E2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79B7E-073B-85AF-5EE8-8EA3EEDB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44FD-975A-F23E-9F29-CD95E599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19CD3-A74A-ACEF-8D27-3CE9BFD58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24DE5-71FA-1722-FAE9-2A24FE223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62B53-0AD2-C644-6642-434DB326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0BC3C-83A5-C8AC-ABAA-F60FC9FF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E2031-C70D-9B22-0484-D01ED417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19BD-1E94-E1E4-2713-613892A6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6108-1A49-8D8D-DAF6-237BB77A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8FC6B-9CBF-A03C-0F08-95C11E8D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345B3-40B6-3727-C5D1-DD717F03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DF1EA-84A0-CF66-EA81-0CE47A86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7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FD6C-2394-2C7B-A8EA-9A7C4A7D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CF81-9475-DED5-2B0C-1F9CE58FE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7A2B-45EE-D940-901E-85B69E72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628F-7625-244F-98DC-52672AB7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E9E1-4960-1700-7836-60302BAE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2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1183-1FEF-DCA2-2FD3-24B388F6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A1AF-2B0A-EEEC-C659-7F1A86EBA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FDDE9-91AC-FC4B-5E8E-154569D58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4A292-A1C4-1D55-B8C9-AFF2B678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48076-6226-8182-680D-C22515D7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9EC15-83DE-693C-2700-AF006D95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FCE4-A1FF-6CFD-BCC8-106D3D04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94E64-EEEE-A3BB-27BB-57ABB1C70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FBDA1-E67B-D908-2A98-1EAB9CC4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1B7F3-5754-6339-6BB8-D09AE392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B348B-E578-EEB8-303F-342CACCC9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FE55E-ADEE-EE3A-7542-0D921779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2D83C-C20B-2D8B-7562-9366789C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9D942-87FC-6763-F18B-F8C3FF88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4B66-CB7E-26C8-D853-E588EDDD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A2D43-CCC8-3C05-3F35-75490A9B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E62EE-42A0-990F-85D0-0B0E56AC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5365-B647-4EBB-599C-86CEDC37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9571F-ECCC-337C-4CF7-456A62C7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3820C-C8C9-0E2B-EF9A-DBD78470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E3C1F-9C07-0666-290A-061C40F9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4E60-FED2-EF67-1CD6-5A4A7294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BA2B-4FED-9771-EA5D-A06403F51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54127-BCB5-3EB4-CE96-6377411EA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CEF0A-3E3A-273E-50A9-20F58DB8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6EF58-7C2F-CDCD-268A-30A3598B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B94BA-EB77-DC49-7684-687CF5AB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7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FCF1-1DDC-BA63-D58E-4CF81E5A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26E8A-6FDF-C8C8-FCEB-4AF36F09B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F1646-5847-4D0C-E3B6-83462B56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12250-4622-2589-6B5D-4814D9E8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CB9A4-7C93-88E7-CB5E-FB59C3F1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9F787-368C-8E24-C882-C268DDAF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87BB1-7DDD-5965-2EC3-FCB95EF9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DA091-04AC-D995-502A-0572F55E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EF4E-0AD2-8C2F-A98B-8C4DD1533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2788-7679-47A4-AA69-F5D2CB0989C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1C5E-593B-EE84-6CC5-4E9491F0B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CC3B-8CBA-94DC-1F61-4E2911212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EF40-7658-460F-A88E-2B88493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D4FC5EA-D4AF-7D1E-4E7D-E364B969A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17" y="2474914"/>
            <a:ext cx="2118110" cy="14951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4EDA1-46F9-FFE8-E098-A5C0AD210882}"/>
              </a:ext>
            </a:extLst>
          </p:cNvPr>
          <p:cNvSpPr/>
          <p:nvPr/>
        </p:nvSpPr>
        <p:spPr>
          <a:xfrm>
            <a:off x="1205650" y="2020490"/>
            <a:ext cx="59190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Bright" panose="02040602050505020304" pitchFamily="18" charset="0"/>
              </a:rPr>
              <a:t>FY2026 BUDGET PRESENTATION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6942B-ECFC-EAF7-2DBA-806070860CB0}"/>
              </a:ext>
            </a:extLst>
          </p:cNvPr>
          <p:cNvSpPr/>
          <p:nvPr/>
        </p:nvSpPr>
        <p:spPr>
          <a:xfrm>
            <a:off x="1228654" y="4203140"/>
            <a:ext cx="59190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Bright" panose="02040602050505020304" pitchFamily="18" charset="0"/>
              </a:rPr>
              <a:t>Gia Scruggs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Bright" panose="02040602050505020304" pitchFamily="18" charset="0"/>
              </a:rPr>
              <a:t>City Manager</a:t>
            </a:r>
          </a:p>
        </p:txBody>
      </p:sp>
    </p:spTree>
    <p:extLst>
      <p:ext uri="{BB962C8B-B14F-4D97-AF65-F5344CB8AC3E}">
        <p14:creationId xmlns:p14="http://schemas.microsoft.com/office/powerpoint/2010/main" val="368170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BCD43A4-0E38-6F57-E135-E4F3936C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749284-BFEA-707A-8556-F6EEE8A2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61" y="-297657"/>
            <a:ext cx="12156813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Lucida Bright" panose="02040602050505020304" pitchFamily="18" charset="0"/>
              </a:rPr>
              <a:t>CAPITAL IMPROVEMENT PROGRAM EXPENDITURES</a:t>
            </a:r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7E2AC203-5918-CAE9-DD38-D5F83DD9C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648498"/>
              </p:ext>
            </p:extLst>
          </p:nvPr>
        </p:nvGraphicFramePr>
        <p:xfrm>
          <a:off x="838200" y="1354347"/>
          <a:ext cx="10515600" cy="482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995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403F5-BD14-E59A-435A-FF7F7E17C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89FE12B-3682-06ED-953E-FE7873A77E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2FF7EA-9865-3941-2EEC-324213C97094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9FE4C-DDB0-C373-F9C5-5175CE8B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>
                <a:latin typeface="Lucida Bright" panose="02040602050505020304" pitchFamily="18" charset="0"/>
              </a:rPr>
              <a:t>Mayor / Council</a:t>
            </a:r>
          </a:p>
          <a:p>
            <a:pPr lvl="1"/>
            <a:r>
              <a:rPr lang="en-US" sz="2000" dirty="0">
                <a:latin typeface="Lucida Bright" panose="02040602050505020304" pitchFamily="18" charset="0"/>
              </a:rPr>
              <a:t>Travel line increase for two Winter and Summer Budget Retreats</a:t>
            </a:r>
          </a:p>
          <a:p>
            <a:pPr lvl="1"/>
            <a:r>
              <a:rPr lang="en-US" sz="2000" dirty="0">
                <a:latin typeface="Lucida Bright" panose="02040602050505020304" pitchFamily="18" charset="0"/>
              </a:rPr>
              <a:t>Dues and Fees moved to General Operations to pay for city wide memberships and dues</a:t>
            </a:r>
          </a:p>
          <a:p>
            <a:pPr lvl="1"/>
            <a:r>
              <a:rPr lang="en-US" sz="2000" dirty="0">
                <a:latin typeface="Lucida Bright" panose="02040602050505020304" pitchFamily="18" charset="0"/>
              </a:rPr>
              <a:t>Distinction between district initiative and reimbursement  (charter)  line items</a:t>
            </a:r>
          </a:p>
          <a:p>
            <a:pPr marL="0" indent="0">
              <a:buNone/>
            </a:pPr>
            <a:endParaRPr lang="en-US" sz="20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Lucida Bright" panose="02040602050505020304" pitchFamily="18" charset="0"/>
              </a:rPr>
              <a:t>City Clerk</a:t>
            </a:r>
          </a:p>
          <a:p>
            <a:r>
              <a:rPr lang="en-US" sz="2000" dirty="0">
                <a:solidFill>
                  <a:srgbClr val="000000"/>
                </a:solidFill>
                <a:latin typeface="Lucida Bright" panose="02040602050505020304" pitchFamily="18" charset="0"/>
              </a:rPr>
              <a:t>Increase education and training </a:t>
            </a:r>
          </a:p>
          <a:p>
            <a:r>
              <a:rPr lang="en-US" sz="2000" dirty="0">
                <a:solidFill>
                  <a:srgbClr val="000000"/>
                </a:solidFill>
                <a:latin typeface="Lucida Bright" panose="02040602050505020304" pitchFamily="18" charset="0"/>
              </a:rPr>
              <a:t>Reduction in dues and fees</a:t>
            </a:r>
          </a:p>
          <a:p>
            <a:r>
              <a:rPr lang="en-US" sz="2000" dirty="0">
                <a:solidFill>
                  <a:srgbClr val="000000"/>
                </a:solidFill>
                <a:latin typeface="Lucida Bright" panose="02040602050505020304" pitchFamily="18" charset="0"/>
              </a:rPr>
              <a:t>Increase in software/service contracts</a:t>
            </a:r>
            <a:endParaRPr lang="en-US" sz="2000" dirty="0">
              <a:latin typeface="Lucida Bright" panose="02040602050505020304" pitchFamily="18" charset="0"/>
            </a:endParaRPr>
          </a:p>
          <a:p>
            <a:pPr lvl="1"/>
            <a:endParaRPr lang="en-US" sz="10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3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1D693-4661-0C66-C3A1-CE2CFE54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6A9625-BB98-1F04-7BE0-0F7BE6DF0C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91FA6-25AF-216C-D8FF-760BEE1DFBA6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489363-15E3-28E5-31EA-FEED7CAA9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/>
          <a:lstStyle/>
          <a:p>
            <a:pPr marL="0" indent="0">
              <a:buNone/>
            </a:pPr>
            <a:endParaRPr lang="en-US" sz="2400" u="sng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400" u="sng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Lucida Bright" panose="02040602050505020304" pitchFamily="18" charset="0"/>
              </a:rPr>
              <a:t>City Manager</a:t>
            </a:r>
          </a:p>
          <a:p>
            <a:pPr fontAlgn="base"/>
            <a:r>
              <a:rPr lang="en-US" sz="2400" dirty="0">
                <a:solidFill>
                  <a:srgbClr val="000000"/>
                </a:solidFill>
                <a:latin typeface="Century Gothic"/>
              </a:rPr>
              <a:t>Increased initiative line to include funding for 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Century Gothic"/>
              </a:rPr>
              <a:t>Citizens Academy, Youth Council, Internship program, Georgia Cities Week, Coffee with a cop</a:t>
            </a:r>
          </a:p>
          <a:p>
            <a:endParaRPr lang="en-US" sz="2400" u="sng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Lucida Bright" panose="02040602050505020304" pitchFamily="18" charset="0"/>
              </a:rPr>
              <a:t>	</a:t>
            </a: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u="sng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9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B93B7-45DC-866A-9B46-591FD667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61685B5-DACD-965F-F1B8-1C3A6D50EB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C7425-E125-1960-94A8-05088625EFC9}"/>
              </a:ext>
            </a:extLst>
          </p:cNvPr>
          <p:cNvSpPr txBox="1"/>
          <p:nvPr/>
        </p:nvSpPr>
        <p:spPr>
          <a:xfrm>
            <a:off x="66675" y="105391"/>
            <a:ext cx="1183957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en-US" sz="2000" dirty="0"/>
              <a:t>ADMINISTRATION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C177C-F6E7-A3E3-124E-C73CA4A8E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4200" b="1" u="sng" dirty="0">
                <a:solidFill>
                  <a:srgbClr val="000000"/>
                </a:solidFill>
                <a:latin typeface="Century Gothic"/>
              </a:rPr>
              <a:t>Human Resources</a:t>
            </a:r>
            <a:r>
              <a:rPr lang="en-US" sz="42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Century Gothic"/>
              </a:rPr>
              <a:t>Recommended change in providers for medical - </a:t>
            </a: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Century Gothic"/>
              </a:rPr>
              <a:t>5% COLA</a:t>
            </a: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Century Gothic"/>
              </a:rPr>
              <a:t>5% increase in overall healthcare costs</a:t>
            </a: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Century Gothic"/>
              </a:rPr>
              <a:t>100% Employer paid medical, 75% all other options</a:t>
            </a: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Century Gothic"/>
              </a:rPr>
              <a:t>Fully fund Human Resources Assistant Director position</a:t>
            </a:r>
          </a:p>
          <a:p>
            <a:pPr fontAlgn="base"/>
            <a:endParaRPr lang="en-US" sz="4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4200" b="1" u="sng" dirty="0">
                <a:solidFill>
                  <a:srgbClr val="000000"/>
                </a:solidFill>
                <a:latin typeface="Century Gothic"/>
              </a:rPr>
              <a:t>Internal Auditor</a:t>
            </a:r>
            <a:r>
              <a:rPr lang="en-US" sz="42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Century Gothic"/>
              </a:rPr>
              <a:t>Will make any necessary adjustments once position filled or vendor selected</a:t>
            </a:r>
          </a:p>
          <a:p>
            <a:pPr marL="0" indent="0">
              <a:buNone/>
            </a:pPr>
            <a:endParaRPr lang="en-US" sz="4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56111-31C4-C9EF-62A9-39776876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7E9EF01-F95C-F77F-9A5E-2862BCE8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C317D-E083-49F6-CC97-4DBD2EAA0098}"/>
              </a:ext>
            </a:extLst>
          </p:cNvPr>
          <p:cNvSpPr txBox="1"/>
          <p:nvPr/>
        </p:nvSpPr>
        <p:spPr>
          <a:xfrm>
            <a:off x="66675" y="105391"/>
            <a:ext cx="1183957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en-US" sz="2000" dirty="0"/>
              <a:t>ADMINISTRATION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B172C-BD19-2795-FB64-1565C819F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4200" b="1" u="sng" dirty="0">
                <a:solidFill>
                  <a:srgbClr val="000000"/>
                </a:solidFill>
                <a:latin typeface="Century Gothic"/>
              </a:rPr>
              <a:t>Information Technology/GIS</a:t>
            </a: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Century Gothic"/>
              </a:rPr>
              <a:t>Will continue to outsource </a:t>
            </a:r>
          </a:p>
          <a:p>
            <a:pPr lvl="1" algn="just"/>
            <a:r>
              <a:rPr lang="en-US" sz="4200" dirty="0">
                <a:solidFill>
                  <a:srgbClr val="000000"/>
                </a:solidFill>
                <a:latin typeface="Century Gothic"/>
              </a:rPr>
              <a:t>Final year of Interdev contract</a:t>
            </a:r>
          </a:p>
          <a:p>
            <a:r>
              <a:rPr lang="en-US" sz="4200" dirty="0">
                <a:solidFill>
                  <a:srgbClr val="000000"/>
                </a:solidFill>
                <a:latin typeface="Century Gothic"/>
              </a:rPr>
              <a:t>Computer lifecycle refresh – upgrade computers</a:t>
            </a:r>
          </a:p>
          <a:p>
            <a:r>
              <a:rPr lang="en-US" sz="4200" dirty="0">
                <a:solidFill>
                  <a:srgbClr val="000000"/>
                </a:solidFill>
                <a:latin typeface="Century Gothic"/>
              </a:rPr>
              <a:t>Cyber security enhancements</a:t>
            </a:r>
          </a:p>
          <a:p>
            <a:r>
              <a:rPr lang="en-US" sz="4200" dirty="0">
                <a:solidFill>
                  <a:srgbClr val="000000"/>
                </a:solidFill>
                <a:latin typeface="Century Gothic"/>
              </a:rPr>
              <a:t>Audiovisual (AV) System upgrades for City Council Chambers and Municipal Court Room</a:t>
            </a:r>
          </a:p>
          <a:p>
            <a:r>
              <a:rPr lang="en-US" sz="4200" dirty="0">
                <a:solidFill>
                  <a:srgbClr val="000000"/>
                </a:solidFill>
                <a:latin typeface="Century Gothic"/>
              </a:rPr>
              <a:t>Relocation of existing AV equipment to </a:t>
            </a:r>
            <a:r>
              <a:rPr lang="en-US" sz="4200" dirty="0" err="1">
                <a:solidFill>
                  <a:srgbClr val="000000"/>
                </a:solidFill>
                <a:latin typeface="Century Gothic"/>
              </a:rPr>
              <a:t>Brownsmill</a:t>
            </a:r>
            <a:r>
              <a:rPr lang="en-US" sz="4200" dirty="0">
                <a:solidFill>
                  <a:srgbClr val="000000"/>
                </a:solidFill>
                <a:latin typeface="Century Gothic"/>
              </a:rPr>
              <a:t> recreation center Multipurpose room</a:t>
            </a: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1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76F0A-F239-95D9-F25D-DE552945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4378458-E8CF-38CA-D0BF-AFD7E278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7D318-0084-FC69-F8D8-5CA8619A77B7}"/>
              </a:ext>
            </a:extLst>
          </p:cNvPr>
          <p:cNvSpPr txBox="1"/>
          <p:nvPr/>
        </p:nvSpPr>
        <p:spPr>
          <a:xfrm>
            <a:off x="66675" y="105391"/>
            <a:ext cx="1183957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en-US" sz="2800" b="1" dirty="0"/>
              <a:t>ADMINISTRATION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A855B4-9245-9506-6D4C-B4B25752A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>
            <a:normAutofit/>
          </a:bodyPr>
          <a:lstStyle/>
          <a:p>
            <a:pPr fontAlgn="base"/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2000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Facilities</a:t>
            </a:r>
            <a:r>
              <a:rPr lang="en-US" sz="2000" b="1" u="sng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Initiate the replacement of leased vehicles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Additional security enhancements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entury Gothic"/>
              </a:rPr>
              <a:t>Fully fund facilities operations coordinator position</a:t>
            </a:r>
          </a:p>
          <a:p>
            <a:pPr fontAlgn="base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US" sz="2000" b="1" u="sng" dirty="0">
                <a:solidFill>
                  <a:srgbClr val="000000"/>
                </a:solidFill>
                <a:latin typeface="Century Gothic"/>
              </a:rPr>
              <a:t>General Operations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entury Gothic"/>
              </a:rPr>
              <a:t>Increase in General Liability Insurance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entury Gothic"/>
              </a:rPr>
              <a:t>Increase in dues and fees for Citywide memberships and fees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entury Gothic"/>
              </a:rPr>
              <a:t>Reduction in postage</a:t>
            </a:r>
          </a:p>
          <a:p>
            <a:pPr fontAlgn="base"/>
            <a:endParaRPr lang="en-US" sz="1400" b="1" dirty="0">
              <a:solidFill>
                <a:srgbClr val="000000"/>
              </a:solidFill>
              <a:latin typeface="Century Gothic"/>
            </a:endParaRPr>
          </a:p>
          <a:p>
            <a:pPr marL="0" indent="0" fontAlgn="base">
              <a:buNone/>
            </a:pPr>
            <a:endParaRPr lang="en-US" sz="1400" b="1" dirty="0">
              <a:solidFill>
                <a:srgbClr val="000000"/>
              </a:solidFill>
              <a:latin typeface="Century Gothic"/>
            </a:endParaRPr>
          </a:p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31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8945-4B15-7025-01CA-9C83A645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AAF2D2B-8A70-D379-CFBA-E4FDA163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919822-DC9D-CA27-1815-DD9F4D238C98}"/>
              </a:ext>
            </a:extLst>
          </p:cNvPr>
          <p:cNvSpPr txBox="1"/>
          <p:nvPr/>
        </p:nvSpPr>
        <p:spPr>
          <a:xfrm>
            <a:off x="66675" y="105391"/>
            <a:ext cx="1183957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en-US" sz="2800" b="1" dirty="0"/>
              <a:t>ADMINISTRATION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9793E8-EA4D-67E1-5A8E-2F875AE1B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>
            <a:normAutofit/>
          </a:bodyPr>
          <a:lstStyle/>
          <a:p>
            <a:pPr fontAlgn="base"/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/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Communications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r>
              <a:rPr lang="en-US" sz="1800" dirty="0">
                <a:solidFill>
                  <a:srgbClr val="000000"/>
                </a:solidFill>
                <a:latin typeface="Century Gothic"/>
              </a:rPr>
              <a:t>Reclassify PT AV technician to FT AV Technician</a:t>
            </a:r>
          </a:p>
          <a:p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fontAlgn="base"/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Finance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Century Gothic"/>
              </a:rPr>
              <a:t>Fully fund Revenue Specialist I/II/III  and purchasing specialist I/II/III positions</a:t>
            </a:r>
          </a:p>
          <a:p>
            <a:r>
              <a:rPr lang="en-US" sz="1800" dirty="0">
                <a:solidFill>
                  <a:srgbClr val="000000"/>
                </a:solidFill>
                <a:latin typeface="Century Gothic"/>
              </a:rPr>
              <a:t>Increase in audit services</a:t>
            </a: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8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B7E8E-2561-ACBA-37E9-8EA46329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A4579E4-F58B-4529-0ED6-43F4051A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4926E-B841-3A82-2AF8-6DA30B89612F}"/>
              </a:ext>
            </a:extLst>
          </p:cNvPr>
          <p:cNvSpPr txBox="1"/>
          <p:nvPr/>
        </p:nvSpPr>
        <p:spPr>
          <a:xfrm>
            <a:off x="66675" y="105391"/>
            <a:ext cx="1183957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2800" b="1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AE0AE-5200-923F-65B2-4AF9FBD4D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Public Safety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Century Gothic"/>
              </a:rPr>
              <a:t>Additional professional services for consultant to assist with transition plan until Director hired </a:t>
            </a:r>
          </a:p>
          <a:p>
            <a:pPr fontAlgn="base"/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fontAlgn="base"/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Engineering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algn="just" fontAlgn="base"/>
            <a:r>
              <a:rPr lang="en-US" sz="1800" dirty="0">
                <a:solidFill>
                  <a:srgbClr val="000000"/>
                </a:solidFill>
                <a:latin typeface="Century Gothic"/>
              </a:rPr>
              <a:t>Outsourced engineering will be at reduced level once engineer is hired</a:t>
            </a:r>
          </a:p>
          <a:p>
            <a:pPr fontAlgn="base"/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Municipal Court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Century Gothic"/>
              </a:rPr>
              <a:t> Fund created for non-departmental expenses and payments to other agencies</a:t>
            </a:r>
          </a:p>
          <a:p>
            <a:pPr lvl="1" fontAlgn="base"/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fontAlgn="base"/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Economic Development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r>
              <a:rPr lang="en-US" sz="1800" dirty="0">
                <a:solidFill>
                  <a:srgbClr val="000000"/>
                </a:solidFill>
                <a:latin typeface="Century Gothic"/>
              </a:rPr>
              <a:t>Reclassify Business Retention and Expansion Program Associate position to Economic Development Manager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8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607B3-A3D0-7FDC-CD1A-6EF17AE0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594D9C4-EC32-0DBA-3696-E6D50645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5701C-52AA-96E9-5952-11C9B78E147A}"/>
              </a:ext>
            </a:extLst>
          </p:cNvPr>
          <p:cNvSpPr txBox="1"/>
          <p:nvPr/>
        </p:nvSpPr>
        <p:spPr>
          <a:xfrm>
            <a:off x="66675" y="105391"/>
            <a:ext cx="118395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en-US" sz="2400" b="1" dirty="0"/>
              <a:t>COMMUNITY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1ABDDC-B1B6-C3E8-5D29-946DE5692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445864"/>
            <a:ext cx="10944405" cy="435133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Planning and Zoning/Community Development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r>
              <a:rPr lang="en-US" sz="1800" dirty="0">
                <a:solidFill>
                  <a:srgbClr val="000000"/>
                </a:solidFill>
                <a:latin typeface="Century Gothic"/>
              </a:rPr>
              <a:t>Tyler Implementation for Community development -</a:t>
            </a:r>
            <a:endParaRPr lang="en-US" sz="1800" dirty="0"/>
          </a:p>
          <a:p>
            <a:r>
              <a:rPr lang="en-US" sz="1800" dirty="0">
                <a:solidFill>
                  <a:srgbClr val="000000"/>
                </a:solidFill>
                <a:latin typeface="Century Gothic"/>
              </a:rPr>
              <a:t>Historic preservation G4-6</a:t>
            </a:r>
          </a:p>
          <a:p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marL="0" indent="0" fontAlgn="base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Code Enforcement</a:t>
            </a:r>
            <a:r>
              <a:rPr lang="en-US" sz="1800" b="1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Century Gothic"/>
              </a:rPr>
              <a:t>Education and training set so all officers can attend GACE training and become certified</a:t>
            </a:r>
          </a:p>
          <a:p>
            <a:pPr fontAlgn="base"/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marL="0" indent="0" fontAlgn="base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Building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rgbClr val="000000"/>
                </a:solidFill>
                <a:latin typeface="Century Gothic"/>
              </a:rPr>
              <a:t>Funding to include outsourced Chief Building Official</a:t>
            </a:r>
          </a:p>
          <a:p>
            <a:pPr marL="0" indent="0" fontAlgn="base">
              <a:buNone/>
            </a:pPr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marL="0" indent="0" fontAlgn="base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Land Development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Century Gothic"/>
              </a:rPr>
              <a:t>No substantial changes</a:t>
            </a: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8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C8A1C-A341-8283-A151-1C1B96EEF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1043402-7BA5-4567-2FD0-9D117FE9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D56B4-C0A9-D87F-521F-0A038159ABC1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DEPARTMENTAL SUMMARY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82A0DD-6379-F7E3-07C3-E775986D8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>
                <a:latin typeface="Lucida Bright" panose="02040602050505020304" pitchFamily="18" charset="0"/>
              </a:rPr>
              <a:t>Legal </a:t>
            </a:r>
            <a:r>
              <a:rPr lang="en-US" sz="2000" b="1" u="sng" dirty="0" err="1">
                <a:latin typeface="Lucida Bright" panose="02040602050505020304" pitchFamily="18" charset="0"/>
              </a:rPr>
              <a:t>Serices</a:t>
            </a:r>
            <a:endParaRPr lang="en-US" sz="2000" b="1" u="sng" dirty="0">
              <a:latin typeface="Lucida Bright" panose="02040602050505020304" pitchFamily="18" charset="0"/>
            </a:endParaRPr>
          </a:p>
          <a:p>
            <a:r>
              <a:rPr lang="en-US" sz="2000" dirty="0">
                <a:latin typeface="Lucida Bright" panose="02040602050505020304" pitchFamily="18" charset="0"/>
              </a:rPr>
              <a:t>Remain at same services level	</a:t>
            </a:r>
          </a:p>
          <a:p>
            <a:pPr marL="0" indent="0">
              <a:buNone/>
            </a:pPr>
            <a:endParaRPr lang="en-US" sz="20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000" b="1" u="sng" dirty="0">
                <a:latin typeface="Lucida Bright" panose="02040602050505020304" pitchFamily="18" charset="0"/>
              </a:rPr>
              <a:t>Parks</a:t>
            </a:r>
          </a:p>
          <a:p>
            <a:r>
              <a:rPr lang="en-US" sz="2000" dirty="0">
                <a:latin typeface="Lucida Bright" panose="02040602050505020304" pitchFamily="18" charset="0"/>
              </a:rPr>
              <a:t>Increase special events line</a:t>
            </a:r>
          </a:p>
          <a:p>
            <a:r>
              <a:rPr lang="en-US" sz="2000" dirty="0">
                <a:latin typeface="Lucida Bright" panose="02040602050505020304" pitchFamily="18" charset="0"/>
              </a:rPr>
              <a:t>Addition of Summer programs line</a:t>
            </a:r>
          </a:p>
          <a:p>
            <a:r>
              <a:rPr lang="en-US" sz="2000" dirty="0">
                <a:latin typeface="Lucida Bright" panose="02040602050505020304" pitchFamily="18" charset="0"/>
              </a:rPr>
              <a:t>Facilities moved to separate department during FY25 Budget adjustment</a:t>
            </a: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9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BCD43A4-0E38-6F57-E135-E4F3936C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E60165-ECB4-5F15-B8E1-D45E796788D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The approval of the operating budget is regarded as one of the most critical policy decision made by the Council each year.</a:t>
            </a:r>
          </a:p>
          <a:p>
            <a:endParaRPr lang="en-US" dirty="0">
              <a:latin typeface="Lucida Bright" panose="02040602050505020304" pitchFamily="18" charset="0"/>
            </a:endParaRPr>
          </a:p>
          <a:p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The budget serves as a Roadmap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53AE09-BBA9-9B7F-7CAD-8829D1C6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2091"/>
            <a:ext cx="3932237" cy="5316897"/>
          </a:xfrm>
        </p:spPr>
        <p:txBody>
          <a:bodyPr/>
          <a:lstStyle/>
          <a:p>
            <a:endParaRPr lang="en-US" sz="3200" b="1" dirty="0">
              <a:latin typeface="Lucida Bright" panose="02040602050505020304" pitchFamily="18" charset="0"/>
            </a:endParaRPr>
          </a:p>
          <a:p>
            <a:endParaRPr lang="en-US" sz="3200" b="1" dirty="0">
              <a:latin typeface="Lucida Bright" panose="02040602050505020304" pitchFamily="18" charset="0"/>
            </a:endParaRPr>
          </a:p>
          <a:p>
            <a:r>
              <a:rPr lang="en-US" sz="3200" b="1" dirty="0">
                <a:latin typeface="Lucida Bright" panose="02040602050505020304" pitchFamily="18" charset="0"/>
              </a:rPr>
              <a:t>FY 2026</a:t>
            </a:r>
          </a:p>
          <a:p>
            <a:r>
              <a:rPr lang="en-US" sz="3200" b="1" dirty="0">
                <a:latin typeface="Lucida Bright" panose="02040602050505020304" pitchFamily="18" charset="0"/>
              </a:rPr>
              <a:t>CITY  MANAGER’S PROPOSED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922F2-749B-E299-C432-667FB412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AAA41D5-6282-482E-D422-8D534C6DBF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D44FF-48FC-625B-B23E-57FB64C86B66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CAPITAL IMPROVEMENT PLAN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19EF9E-9AA5-2B10-F6DA-C4863EBAC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 algn="just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Street Resurfacing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Street Resurfacing $3,000,000</a:t>
            </a:r>
          </a:p>
          <a:p>
            <a:pPr algn="just"/>
            <a:endParaRPr lang="en-US" sz="18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Transportation projects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Emergency projects $400,000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Street lighting $300,000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Sidewalk Design -$300,000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Sidewalk Construction - $900,000</a:t>
            </a:r>
          </a:p>
          <a:p>
            <a:pPr marL="285750" indent="-285750" algn="just"/>
            <a:r>
              <a:rPr lang="en-US" sz="1800" dirty="0" err="1">
                <a:solidFill>
                  <a:srgbClr val="000000"/>
                </a:solidFill>
                <a:latin typeface="Century Gothic"/>
              </a:rPr>
              <a:t>Hillvale</a:t>
            </a:r>
            <a:r>
              <a:rPr lang="en-US" sz="1800" dirty="0">
                <a:solidFill>
                  <a:srgbClr val="000000"/>
                </a:solidFill>
                <a:latin typeface="Century Gothic"/>
              </a:rPr>
              <a:t> bridge Design Study - $300,000</a:t>
            </a:r>
          </a:p>
          <a:p>
            <a:pPr marL="285750" indent="-285750" algn="just"/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Intersection improvements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Klondike/</a:t>
            </a:r>
            <a:r>
              <a:rPr lang="en-US" sz="1800" dirty="0" err="1">
                <a:solidFill>
                  <a:srgbClr val="000000"/>
                </a:solidFill>
                <a:latin typeface="Century Gothic"/>
              </a:rPr>
              <a:t>S.Goddard</a:t>
            </a:r>
            <a:r>
              <a:rPr lang="en-US" sz="1800" dirty="0">
                <a:solidFill>
                  <a:srgbClr val="000000"/>
                </a:solidFill>
                <a:latin typeface="Century Gothic"/>
              </a:rPr>
              <a:t> – Construction $800,000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Signal Improvement Match funds $800,000</a:t>
            </a: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2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7BFA5-0FED-A33F-7885-D022B80F2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45AA7C8-A4B3-DCC1-0215-4B2575A7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456222-607A-C9E2-F9DD-B1C8D8941597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CAPITAL IMPROVEMENT PLAN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F58198-49B9-257D-2C69-6A92837A2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 algn="just">
              <a:buNone/>
            </a:pPr>
            <a:r>
              <a:rPr lang="en-US" sz="1800" b="1" u="sng" dirty="0">
                <a:solidFill>
                  <a:srgbClr val="000000"/>
                </a:solidFill>
                <a:latin typeface="Century Gothic"/>
              </a:rPr>
              <a:t>VARIOUS</a:t>
            </a:r>
          </a:p>
          <a:p>
            <a:pPr algn="just"/>
            <a:endParaRPr lang="en-US" sz="1800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Wayfinding Signs - $230,000</a:t>
            </a:r>
          </a:p>
          <a:p>
            <a:pPr marL="285750" indent="-285750" algn="just"/>
            <a:r>
              <a:rPr lang="en-US" sz="1800" dirty="0" err="1">
                <a:solidFill>
                  <a:srgbClr val="000000"/>
                </a:solidFill>
                <a:latin typeface="Century Gothic"/>
              </a:rPr>
              <a:t>Bridgescape</a:t>
            </a:r>
            <a:r>
              <a:rPr lang="en-US" sz="1800" dirty="0">
                <a:solidFill>
                  <a:srgbClr val="000000"/>
                </a:solidFill>
                <a:latin typeface="Century Gothic"/>
              </a:rPr>
              <a:t>  - (</a:t>
            </a:r>
            <a:r>
              <a:rPr lang="en-US" sz="1800" dirty="0" err="1">
                <a:solidFill>
                  <a:srgbClr val="000000"/>
                </a:solidFill>
                <a:latin typeface="Century Gothic"/>
              </a:rPr>
              <a:t>Fairington</a:t>
            </a:r>
            <a:r>
              <a:rPr lang="en-US" sz="1800" dirty="0">
                <a:solidFill>
                  <a:srgbClr val="000000"/>
                </a:solidFill>
                <a:latin typeface="Century Gothic"/>
              </a:rPr>
              <a:t>  &amp; Miller Bridge) - $300,000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Bus Pads, Benches, Shelters $150,000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Panola Road Project Phase I – Match fund - $500,000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City Center - $2,789,773 – </a:t>
            </a:r>
          </a:p>
          <a:p>
            <a:pPr marL="285750" indent="-285750" algn="just"/>
            <a:r>
              <a:rPr lang="en-US" sz="1800" dirty="0">
                <a:solidFill>
                  <a:srgbClr val="000000"/>
                </a:solidFill>
                <a:latin typeface="Century Gothic"/>
              </a:rPr>
              <a:t>SPLOST Management - $250,000</a:t>
            </a: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2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A3419-6634-DE80-6A98-E32230240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4A51385-F62D-5A8D-A8B5-FC2D61496A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037AC-9287-9DDE-4F85-8050E66B8645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CAPITAL IMPROVEMENT PLAN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429929-4CCD-B020-8F04-C63490FDA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0000"/>
                </a:solidFill>
                <a:latin typeface="Century Gothic"/>
              </a:rPr>
              <a:t>PARKS</a:t>
            </a: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just"/>
            <a:r>
              <a:rPr lang="en-US" sz="2600" b="1" u="sng" dirty="0">
                <a:solidFill>
                  <a:srgbClr val="000000"/>
                </a:solidFill>
                <a:latin typeface="Century Gothic"/>
              </a:rPr>
              <a:t>Southeast</a:t>
            </a:r>
          </a:p>
          <a:p>
            <a:pPr marL="742950" lvl="1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Fencing around fields and gates  $150,000</a:t>
            </a:r>
            <a:endParaRPr lang="en-US" sz="2600" b="1" u="sng" dirty="0">
              <a:solidFill>
                <a:srgbClr val="000000"/>
              </a:solidFill>
              <a:latin typeface="Century Gothic"/>
            </a:endParaRPr>
          </a:p>
          <a:p>
            <a:pPr lvl="1" algn="just"/>
            <a:endParaRPr lang="en-US" sz="2600" b="1" u="sng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just"/>
            <a:r>
              <a:rPr lang="en-US" sz="2600" b="1" u="sng" dirty="0" err="1">
                <a:solidFill>
                  <a:srgbClr val="000000"/>
                </a:solidFill>
                <a:latin typeface="Century Gothic"/>
              </a:rPr>
              <a:t>Brownsmill</a:t>
            </a:r>
            <a:endParaRPr lang="en-US" sz="2600" b="1" u="sng" dirty="0">
              <a:solidFill>
                <a:srgbClr val="000000"/>
              </a:solidFill>
              <a:latin typeface="Century Gothic"/>
            </a:endParaRPr>
          </a:p>
          <a:p>
            <a:pPr marL="742950" lvl="1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New Scoreboard for baseball fields $60,000</a:t>
            </a:r>
          </a:p>
          <a:p>
            <a:pPr marL="742950" lvl="1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Fencing with new gates $120,000</a:t>
            </a:r>
          </a:p>
          <a:p>
            <a:pPr marL="742950" lvl="1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Parking area resurfacing $160,000</a:t>
            </a:r>
          </a:p>
          <a:p>
            <a:pPr lvl="1" algn="just"/>
            <a:endParaRPr lang="en-US" sz="2600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just"/>
            <a:r>
              <a:rPr lang="en-US" sz="2600" b="1" u="sng" dirty="0">
                <a:solidFill>
                  <a:srgbClr val="000000"/>
                </a:solidFill>
                <a:latin typeface="Century Gothic"/>
              </a:rPr>
              <a:t>Everett Park</a:t>
            </a:r>
          </a:p>
          <a:p>
            <a:pPr marL="742950" lvl="1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Feasibility study from parks masterplan – $50,000</a:t>
            </a:r>
          </a:p>
          <a:p>
            <a:pPr marL="1200150" lvl="2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Additional Parking </a:t>
            </a:r>
          </a:p>
          <a:p>
            <a:pPr marL="1200150" lvl="2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Restrooms 2:2</a:t>
            </a:r>
          </a:p>
          <a:p>
            <a:pPr marL="1200150" lvl="2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Overlook</a:t>
            </a:r>
          </a:p>
          <a:p>
            <a:pPr marL="742950" lvl="1" indent="-285750" algn="just"/>
            <a:r>
              <a:rPr lang="en-US" sz="2600" dirty="0">
                <a:solidFill>
                  <a:srgbClr val="000000"/>
                </a:solidFill>
                <a:latin typeface="Century Gothic"/>
              </a:rPr>
              <a:t>Additional trails  - $80,000</a:t>
            </a: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Century Gothic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4E33-B9D4-1C11-C924-2951EA406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7C73C2D-35EE-76CE-1ED1-E81A07DCAF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5B4D3-B6CC-4CDE-617B-A5739A61BD17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American Rescue Plan Act (ARPA)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BC7B44-097D-8EE1-0C68-BBCD5D6DE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  <a:latin typeface="Century Gothic"/>
              </a:rPr>
              <a:t>Remaining Expenses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entury Gothic"/>
              </a:rPr>
              <a:t>Payment to third party management company</a:t>
            </a:r>
          </a:p>
          <a:p>
            <a:pPr marL="0" indent="0" algn="just">
              <a:buNone/>
            </a:pPr>
            <a:endParaRPr lang="en-US" sz="3600" dirty="0">
              <a:solidFill>
                <a:srgbClr val="000000"/>
              </a:solidFill>
              <a:latin typeface="Century Gothic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entury Gothic"/>
              </a:rPr>
              <a:t>Site improvements – 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Panola Shoals</a:t>
            </a:r>
          </a:p>
          <a:p>
            <a:pPr marL="457200" lvl="1" indent="0" algn="just">
              <a:buNone/>
            </a:pPr>
            <a:endParaRPr lang="en-US" sz="3200" dirty="0">
              <a:solidFill>
                <a:srgbClr val="000000"/>
              </a:solidFill>
              <a:latin typeface="Century Gothic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entury Gothic"/>
              </a:rPr>
              <a:t>Land Acquisition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In progress</a:t>
            </a:r>
          </a:p>
          <a:p>
            <a:pPr marL="0" indent="0" algn="just">
              <a:buNone/>
            </a:pPr>
            <a:endParaRPr lang="en-US" sz="36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Century Gothic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1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5B201-9DA8-CA19-8981-B4B1C01B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7D48BCE-607E-AE5A-0639-EF5B0438E2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39B85-3B21-0382-B79C-E418C87D3745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Tree Bank Fund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2CB42-7632-B3A3-4C49-414DD3FAD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  <a:latin typeface="Century Gothic"/>
              </a:rPr>
              <a:t>Remaining Funding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Century Gothic"/>
              </a:rPr>
              <a:t>$75,314</a:t>
            </a:r>
          </a:p>
          <a:p>
            <a:pPr algn="just"/>
            <a:endParaRPr lang="en-US" sz="2400" b="1" dirty="0">
              <a:solidFill>
                <a:srgbClr val="000000"/>
              </a:solidFill>
              <a:latin typeface="Century Gothic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Century Gothic"/>
              </a:rPr>
              <a:t>Expenses </a:t>
            </a:r>
          </a:p>
          <a:p>
            <a:pPr lvl="1" algn="just"/>
            <a:r>
              <a:rPr lang="en-US" sz="2000" b="1" dirty="0">
                <a:solidFill>
                  <a:srgbClr val="000000"/>
                </a:solidFill>
                <a:latin typeface="Century Gothic"/>
              </a:rPr>
              <a:t>Determined by Tree preservation ordinance with oversight by Community Development Director</a:t>
            </a:r>
          </a:p>
          <a:p>
            <a:pPr marL="457200" lvl="1" indent="0" algn="just">
              <a:buNone/>
            </a:pPr>
            <a:endParaRPr lang="en-US" sz="2000" b="1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36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Century Gothic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6DA39-55BE-A3E5-0C6C-6ACA7AC4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A762CA9-EF81-F646-8A83-0EEC218F57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95401-662D-CC20-0733-5C4762A34896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Hotel/Motel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CBC31-BBF0-A3D0-2C5F-A01ED1154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457200" lvl="1" indent="0" algn="just">
              <a:buNone/>
            </a:pPr>
            <a:endParaRPr lang="en-US" sz="20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  <a:latin typeface="Century Gothic"/>
              </a:rPr>
              <a:t>Anticipated Revenue  $1,200,000</a:t>
            </a:r>
          </a:p>
          <a:p>
            <a:pPr algn="just"/>
            <a:endParaRPr lang="en-US" sz="24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  <a:latin typeface="Century Gothic"/>
              </a:rPr>
              <a:t>Anticipated Expenses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entury Gothic"/>
              </a:rPr>
              <a:t>Transfer to General Fund - $450,000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entury Gothic"/>
              </a:rPr>
              <a:t>Transfer to CIP/SPLOST - $225,000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entury Gothic"/>
              </a:rPr>
              <a:t>Payment to other Agencies - $525,000</a:t>
            </a:r>
          </a:p>
          <a:p>
            <a:pPr algn="just"/>
            <a:endParaRPr lang="en-US" sz="20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36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Century Gothic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65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9DED9-FA72-7DE4-ECF7-80FA02D5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FDA923F-FEC7-0B54-FCA5-32EEC6F8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F6DD5-A17E-36ED-9B16-9FC5CD0E4267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Municipal Court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982A66-FA31-68B6-1288-3E7168CFA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457200" lvl="1" indent="0" algn="just">
              <a:buNone/>
            </a:pPr>
            <a:endParaRPr lang="en-US" sz="3200" b="1" dirty="0">
              <a:solidFill>
                <a:srgbClr val="000000"/>
              </a:solidFill>
              <a:latin typeface="Century Gothic"/>
            </a:endParaRP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Century Gothic"/>
              </a:rPr>
              <a:t>Expenses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Professional Services – judges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Solicitor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Public Defender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Probation Services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Security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latin typeface="Century Gothic"/>
              </a:rPr>
              <a:t>Payment to other agencies</a:t>
            </a:r>
          </a:p>
          <a:p>
            <a:pPr algn="just"/>
            <a:endParaRPr lang="en-US" sz="24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36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Century Gothic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8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E5119-D1FE-E89E-0C70-F8E3675E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D89A197-18C5-2510-17EC-2F92ECDF07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CE2E8-D88B-33E9-BB1E-2A9BD8A95827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Urban Redevelopment Agency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00A5F-EDC1-6DFD-0CA0-44E24C58F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13" y="1151831"/>
            <a:ext cx="10944405" cy="4645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Lucida Bright" panose="02040602050505020304" pitchFamily="18" charset="0"/>
              </a:rPr>
              <a:t>Revenue</a:t>
            </a:r>
          </a:p>
          <a:p>
            <a:r>
              <a:rPr lang="en-US" dirty="0">
                <a:latin typeface="Lucida Bright" panose="02040602050505020304" pitchFamily="18" charset="0"/>
              </a:rPr>
              <a:t>Rent </a:t>
            </a:r>
          </a:p>
          <a:p>
            <a:r>
              <a:rPr lang="en-US" dirty="0">
                <a:latin typeface="Lucida Bright" panose="02040602050505020304" pitchFamily="18" charset="0"/>
              </a:rPr>
              <a:t>Transfer from General Fund</a:t>
            </a:r>
          </a:p>
          <a:p>
            <a:pPr marL="457200" lvl="1" indent="0" algn="just">
              <a:buNone/>
            </a:pPr>
            <a:endParaRPr lang="en-US" sz="2800" b="1" dirty="0">
              <a:solidFill>
                <a:srgbClr val="000000"/>
              </a:solidFill>
              <a:latin typeface="Century Gothic"/>
            </a:endParaRPr>
          </a:p>
          <a:p>
            <a:pPr marL="457200" lvl="1" indent="0" algn="just">
              <a:buNone/>
            </a:pPr>
            <a:endParaRPr lang="en-US" sz="28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Century Gothic"/>
              </a:rPr>
              <a:t>Expenses</a:t>
            </a:r>
          </a:p>
          <a:p>
            <a:pPr lvl="1" algn="just"/>
            <a:r>
              <a:rPr lang="en-US" sz="2800" dirty="0">
                <a:solidFill>
                  <a:srgbClr val="000000"/>
                </a:solidFill>
                <a:latin typeface="Century Gothic"/>
              </a:rPr>
              <a:t>Professional services, repairs &amp; maintenance, custodial, landscaping, pest control, utilities, Debt Services – principal and interest</a:t>
            </a:r>
          </a:p>
          <a:p>
            <a:pPr marL="0" indent="0" algn="just">
              <a:buNone/>
            </a:pPr>
            <a:endParaRPr lang="en-US" sz="3600" b="1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marL="0" indent="0" algn="just">
              <a:buNone/>
            </a:pPr>
            <a:endParaRPr lang="en-US" sz="1400" b="1" u="sng" dirty="0">
              <a:solidFill>
                <a:srgbClr val="000000"/>
              </a:solidFill>
              <a:latin typeface="Century Gothic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Century Gothic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2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5BCA-76F6-C885-D6D9-99BDC7E2C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65290CD-2159-A839-3D25-27DB05E44D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7FD0ED-2298-C113-581B-65812B14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41687"/>
          </a:xfrm>
        </p:spPr>
        <p:txBody>
          <a:bodyPr/>
          <a:lstStyle/>
          <a:p>
            <a:pPr algn="ctr"/>
            <a:r>
              <a:rPr lang="en-US" dirty="0">
                <a:latin typeface="Lucida Bright" panose="02040602050505020304" pitchFamily="18" charset="0"/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426172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6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BCD43A4-0E38-6F57-E135-E4F3936C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47EF1-A30B-79B0-0623-54A4F913D4C9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BUDGET PLAN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D25C9-D9A0-16DF-DEE8-C4B15B1F0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1730536"/>
            <a:ext cx="564886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Lucida Bright" panose="02040602050505020304" pitchFamily="18" charset="0"/>
              </a:rPr>
              <a:t>THE BASE BUDGET INCLUDES:</a:t>
            </a: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lvl="1">
              <a:buFont typeface="Webdings" panose="05030102010509060703" pitchFamily="18" charset="2"/>
              <a:buChar char=""/>
            </a:pPr>
            <a:r>
              <a:rPr lang="en-US" sz="2000" dirty="0">
                <a:latin typeface="Lucida Bright" panose="02040602050505020304" pitchFamily="18" charset="0"/>
              </a:rPr>
              <a:t>No change in the millage rate</a:t>
            </a:r>
          </a:p>
          <a:p>
            <a:pPr lvl="2">
              <a:buFont typeface="Webdings" panose="05030102010509060703" pitchFamily="18" charset="2"/>
              <a:buChar char=""/>
            </a:pPr>
            <a:r>
              <a:rPr lang="en-US" sz="1600" dirty="0">
                <a:latin typeface="Lucida Bright" panose="02040602050505020304" pitchFamily="18" charset="0"/>
              </a:rPr>
              <a:t>No change in 3 Years &gt; 1.257 mil</a:t>
            </a:r>
          </a:p>
          <a:p>
            <a:pPr lvl="1">
              <a:buFont typeface="Webdings" panose="05030102010509060703" pitchFamily="18" charset="2"/>
              <a:buChar char="¥"/>
            </a:pPr>
            <a:r>
              <a:rPr lang="en-US" sz="2000" dirty="0">
                <a:latin typeface="Lucida Bright" panose="02040602050505020304" pitchFamily="18" charset="0"/>
              </a:rPr>
              <a:t>Funding for ongoing operations</a:t>
            </a:r>
          </a:p>
          <a:p>
            <a:pPr lvl="1">
              <a:buFont typeface="Webdings" panose="05030102010509060703" pitchFamily="18" charset="2"/>
              <a:buChar char="¥"/>
            </a:pPr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182E4-8D43-B228-D07B-05618803E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8414" y="1730536"/>
            <a:ext cx="612403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Lucida Bright" panose="02040602050505020304" pitchFamily="18" charset="0"/>
              </a:rPr>
              <a:t> KEY INITIATIVES</a:t>
            </a:r>
          </a:p>
          <a:p>
            <a:pPr marL="0" indent="0">
              <a:buNone/>
            </a:pPr>
            <a:endParaRPr lang="en-US" dirty="0">
              <a:latin typeface="Lucida Bright" panose="02040602050505020304" pitchFamily="18" charset="0"/>
            </a:endParaRPr>
          </a:p>
          <a:p>
            <a:pPr lvl="1">
              <a:buFont typeface="Webdings" panose="05030102010509060703" pitchFamily="18" charset="2"/>
              <a:buChar char="¥"/>
            </a:pPr>
            <a:r>
              <a:rPr lang="en-US" sz="2000" dirty="0">
                <a:latin typeface="Lucida Bright" panose="02040602050505020304" pitchFamily="18" charset="0"/>
              </a:rPr>
              <a:t>Enhancing public safety measures</a:t>
            </a:r>
            <a:r>
              <a:rPr lang="en-US" dirty="0"/>
              <a:t>	</a:t>
            </a:r>
          </a:p>
          <a:p>
            <a:pPr lvl="1">
              <a:buFont typeface="Webdings" panose="05030102010509060703" pitchFamily="18" charset="2"/>
              <a:buChar char="¥"/>
            </a:pPr>
            <a:r>
              <a:rPr lang="en-US" sz="2000" dirty="0">
                <a:latin typeface="Lucida Bright" panose="02040602050505020304" pitchFamily="18" charset="0"/>
              </a:rPr>
              <a:t>Developing plans - future city facilities including Town Center and Botanical Garden</a:t>
            </a:r>
          </a:p>
          <a:p>
            <a:pPr lvl="1">
              <a:buFont typeface="Webdings" panose="05030102010509060703" pitchFamily="18" charset="2"/>
              <a:buChar char="¥"/>
            </a:pPr>
            <a:r>
              <a:rPr lang="en-US" sz="2000" dirty="0">
                <a:latin typeface="Lucida Bright" panose="02040602050505020304" pitchFamily="18" charset="0"/>
              </a:rPr>
              <a:t>Long-term planning for growth and sustainability</a:t>
            </a:r>
          </a:p>
          <a:p>
            <a:pPr lvl="1">
              <a:buFont typeface="Webdings" panose="05030102010509060703" pitchFamily="18" charset="2"/>
              <a:buChar char="¥"/>
            </a:pPr>
            <a:r>
              <a:rPr lang="en-US" sz="2000" dirty="0">
                <a:latin typeface="Lucida Bright" panose="02040602050505020304" pitchFamily="18" charset="0"/>
              </a:rPr>
              <a:t>Improving quality of life through infrastructure and park upgrades</a:t>
            </a:r>
          </a:p>
          <a:p>
            <a:pPr lvl="1">
              <a:buFont typeface="Webdings" panose="05030102010509060703" pitchFamily="18" charset="2"/>
              <a:buChar char="¥"/>
            </a:pPr>
            <a:r>
              <a:rPr lang="en-US" sz="2000" dirty="0">
                <a:latin typeface="Lucida Bright" panose="02040602050505020304" pitchFamily="18" charset="0"/>
              </a:rPr>
              <a:t>Making Stonecrest a competitive and desirable employer through increased benefit plan and competitive pay</a:t>
            </a:r>
          </a:p>
        </p:txBody>
      </p:sp>
    </p:spTree>
    <p:extLst>
      <p:ext uri="{BB962C8B-B14F-4D97-AF65-F5344CB8AC3E}">
        <p14:creationId xmlns:p14="http://schemas.microsoft.com/office/powerpoint/2010/main" val="241682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BCD43A4-0E38-6F57-E135-E4F3936C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47EF1-A30B-79B0-0623-54A4F913D4C9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FY26 BUDGET PLAN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DCD1B40-CBA2-1EC6-8D1E-BA965A17A2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5040563"/>
              </p:ext>
            </p:extLst>
          </p:nvPr>
        </p:nvGraphicFramePr>
        <p:xfrm>
          <a:off x="4318576" y="1043796"/>
          <a:ext cx="7741151" cy="52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83392-0BB4-37CB-5DBE-D13706A3B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785" y="2398142"/>
            <a:ext cx="3359727" cy="3334273"/>
          </a:xfrm>
        </p:spPr>
        <p:txBody>
          <a:bodyPr/>
          <a:lstStyle/>
          <a:p>
            <a:r>
              <a:rPr lang="en-US" dirty="0">
                <a:latin typeface="Lucida Bright" panose="02040602050505020304" pitchFamily="18" charset="0"/>
              </a:rPr>
              <a:t>THE PROPOSED FY 26 BUDGET TOTAL</a:t>
            </a:r>
          </a:p>
          <a:p>
            <a:r>
              <a:rPr lang="en-US" dirty="0">
                <a:latin typeface="Lucida Bright" panose="02040602050505020304" pitchFamily="18" charset="0"/>
              </a:rPr>
              <a:t>$36.6 MILLION</a:t>
            </a:r>
          </a:p>
        </p:txBody>
      </p:sp>
    </p:spTree>
    <p:extLst>
      <p:ext uri="{BB962C8B-B14F-4D97-AF65-F5344CB8AC3E}">
        <p14:creationId xmlns:p14="http://schemas.microsoft.com/office/powerpoint/2010/main" val="298669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BCD43A4-0E38-6F57-E135-E4F3936C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47EF1-A30B-79B0-0623-54A4F913D4C9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GENERAL FUND REVENUE OVERVIEW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7FE1576D-F629-CCE0-7DF0-CCEB430C5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085673"/>
              </p:ext>
            </p:extLst>
          </p:nvPr>
        </p:nvGraphicFramePr>
        <p:xfrm>
          <a:off x="3602530" y="1151831"/>
          <a:ext cx="886454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D46074A-4602-18E5-A3D2-317879630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28899"/>
              </p:ext>
            </p:extLst>
          </p:nvPr>
        </p:nvGraphicFramePr>
        <p:xfrm>
          <a:off x="209550" y="2950872"/>
          <a:ext cx="5226278" cy="1767840"/>
        </p:xfrm>
        <a:graphic>
          <a:graphicData uri="http://schemas.openxmlformats.org/drawingml/2006/table">
            <a:tbl>
              <a:tblPr/>
              <a:tblGrid>
                <a:gridCol w="2132904">
                  <a:extLst>
                    <a:ext uri="{9D8B030D-6E8A-4147-A177-3AD203B41FA5}">
                      <a16:colId xmlns:a16="http://schemas.microsoft.com/office/drawing/2014/main" val="1307397688"/>
                    </a:ext>
                  </a:extLst>
                </a:gridCol>
                <a:gridCol w="1251922">
                  <a:extLst>
                    <a:ext uri="{9D8B030D-6E8A-4147-A177-3AD203B41FA5}">
                      <a16:colId xmlns:a16="http://schemas.microsoft.com/office/drawing/2014/main" val="2736135335"/>
                    </a:ext>
                  </a:extLst>
                </a:gridCol>
                <a:gridCol w="1841452">
                  <a:extLst>
                    <a:ext uri="{9D8B030D-6E8A-4147-A177-3AD203B41FA5}">
                      <a16:colId xmlns:a16="http://schemas.microsoft.com/office/drawing/2014/main" val="3988038588"/>
                    </a:ext>
                  </a:extLst>
                </a:gridCol>
              </a:tblGrid>
              <a:tr h="5105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Revenue Type 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% of Total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2026 Proposed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6503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Taxes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88.93%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16,998,300.00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1719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Licenses and Fees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5.10%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974,000.00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5346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General 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2.39%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456,000.00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58464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Fines and Forfeitures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0.18%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  35,000.00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79529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Interest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1.05%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200,000.00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8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Other Financing Sources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2.35%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450,000.00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77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Ttoal General Fund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19,113,300.00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86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53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F04E4-1823-643B-3713-849071F09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B5A1280-1D41-BAFC-853C-AE043D7728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5BFB5-7928-8C5C-BBF6-1E6F24F36DBB}"/>
              </a:ext>
            </a:extLst>
          </p:cNvPr>
          <p:cNvSpPr txBox="1"/>
          <p:nvPr/>
        </p:nvSpPr>
        <p:spPr>
          <a:xfrm>
            <a:off x="66675" y="105391"/>
            <a:ext cx="118395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HISTORICAL COMPARATIVE REVENUE ANALYSIS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424AB9-9B50-1D83-A753-0528C4E7F351}"/>
              </a:ext>
            </a:extLst>
          </p:cNvPr>
          <p:cNvGraphicFramePr>
            <a:graphicFrameLocks noGrp="1"/>
          </p:cNvGraphicFramePr>
          <p:nvPr/>
        </p:nvGraphicFramePr>
        <p:xfrm>
          <a:off x="535709" y="1893455"/>
          <a:ext cx="10889672" cy="3559852"/>
        </p:xfrm>
        <a:graphic>
          <a:graphicData uri="http://schemas.openxmlformats.org/drawingml/2006/table">
            <a:tbl>
              <a:tblPr/>
              <a:tblGrid>
                <a:gridCol w="3194965">
                  <a:extLst>
                    <a:ext uri="{9D8B030D-6E8A-4147-A177-3AD203B41FA5}">
                      <a16:colId xmlns:a16="http://schemas.microsoft.com/office/drawing/2014/main" val="923285110"/>
                    </a:ext>
                  </a:extLst>
                </a:gridCol>
                <a:gridCol w="1875306">
                  <a:extLst>
                    <a:ext uri="{9D8B030D-6E8A-4147-A177-3AD203B41FA5}">
                      <a16:colId xmlns:a16="http://schemas.microsoft.com/office/drawing/2014/main" val="3413316643"/>
                    </a:ext>
                  </a:extLst>
                </a:gridCol>
                <a:gridCol w="2768308">
                  <a:extLst>
                    <a:ext uri="{9D8B030D-6E8A-4147-A177-3AD203B41FA5}">
                      <a16:colId xmlns:a16="http://schemas.microsoft.com/office/drawing/2014/main" val="1707360479"/>
                    </a:ext>
                  </a:extLst>
                </a:gridCol>
                <a:gridCol w="1890189">
                  <a:extLst>
                    <a:ext uri="{9D8B030D-6E8A-4147-A177-3AD203B41FA5}">
                      <a16:colId xmlns:a16="http://schemas.microsoft.com/office/drawing/2014/main" val="3054706985"/>
                    </a:ext>
                  </a:extLst>
                </a:gridCol>
                <a:gridCol w="1160904">
                  <a:extLst>
                    <a:ext uri="{9D8B030D-6E8A-4147-A177-3AD203B41FA5}">
                      <a16:colId xmlns:a16="http://schemas.microsoft.com/office/drawing/2014/main" val="2620513443"/>
                    </a:ext>
                  </a:extLst>
                </a:gridCol>
              </a:tblGrid>
              <a:tr h="88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Revenue Type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2025 Amended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2026 Proposed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Budget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073338"/>
                  </a:ext>
                </a:extLst>
              </a:tr>
              <a:tr h="3883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Taxes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$15,576,900.00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16,998,300.00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1,421,400.00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9.13%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572880"/>
                  </a:ext>
                </a:extLst>
              </a:tr>
              <a:tr h="376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Licenses and Fees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1,075,200.00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974,000.00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(101,200.00)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-9.41%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16584"/>
                  </a:ext>
                </a:extLst>
              </a:tr>
              <a:tr h="376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General 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332,500.00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456,000.00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123,500.00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37.14%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14533"/>
                  </a:ext>
                </a:extLst>
              </a:tr>
              <a:tr h="376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Fines and Forfeitures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37,000.00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  35,000.00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(2,000.00)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-5.41%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197316"/>
                  </a:ext>
                </a:extLst>
              </a:tr>
              <a:tr h="376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Interest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157,000.00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200,000.00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43,000.00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27.39%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631997"/>
                  </a:ext>
                </a:extLst>
              </a:tr>
              <a:tr h="3883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Other Financing Sources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417,800.00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450,000.00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32,200.00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7.71%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408606"/>
                  </a:ext>
                </a:extLst>
              </a:tr>
              <a:tr h="3883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Total General Fund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$17,596,400.00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19,113,300.00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1,516,900.00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58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6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E25E6-7945-3C63-9D60-AC2DEECC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AA93515-D8F5-FCD3-8865-76C77F7C52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C58DC-EA7A-B33A-DF23-DC27A4EC6B9A}"/>
              </a:ext>
            </a:extLst>
          </p:cNvPr>
          <p:cNvSpPr txBox="1"/>
          <p:nvPr/>
        </p:nvSpPr>
        <p:spPr>
          <a:xfrm>
            <a:off x="66675" y="105391"/>
            <a:ext cx="1183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Bright" panose="02040602050505020304" pitchFamily="18" charset="0"/>
              </a:rPr>
              <a:t>CAPITAL IMRPOVEMENT PROGRAM REVENUE</a:t>
            </a:r>
          </a:p>
          <a:p>
            <a:pPr algn="ctr"/>
            <a:r>
              <a:rPr lang="en-US" sz="1100" dirty="0"/>
              <a:t>________________________________________________________________________________________________________________________________________________________</a:t>
            </a:r>
          </a:p>
          <a:p>
            <a:pPr algn="ctr"/>
            <a:endParaRPr lang="en-US" sz="11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751FC4-B237-1326-82F2-F739B0838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06346"/>
              </p:ext>
            </p:extLst>
          </p:nvPr>
        </p:nvGraphicFramePr>
        <p:xfrm>
          <a:off x="4005695" y="5168958"/>
          <a:ext cx="5073650" cy="537210"/>
        </p:xfrm>
        <a:graphic>
          <a:graphicData uri="http://schemas.openxmlformats.org/drawingml/2006/table">
            <a:tbl>
              <a:tblPr/>
              <a:tblGrid>
                <a:gridCol w="3197095">
                  <a:extLst>
                    <a:ext uri="{9D8B030D-6E8A-4147-A177-3AD203B41FA5}">
                      <a16:colId xmlns:a16="http://schemas.microsoft.com/office/drawing/2014/main" val="3885128113"/>
                    </a:ext>
                  </a:extLst>
                </a:gridCol>
                <a:gridCol w="1876555">
                  <a:extLst>
                    <a:ext uri="{9D8B030D-6E8A-4147-A177-3AD203B41FA5}">
                      <a16:colId xmlns:a16="http://schemas.microsoft.com/office/drawing/2014/main" val="35601694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SPLOST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$11,800,000.00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77064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Other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949,400.00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06446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Interest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7,000.00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14499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6CD7743-B1B0-C361-AC8C-42380071A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225281"/>
              </p:ext>
            </p:extLst>
          </p:nvPr>
        </p:nvGraphicFramePr>
        <p:xfrm>
          <a:off x="1126837" y="1524000"/>
          <a:ext cx="10086108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47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6912E-458F-9FB7-0BC5-6B8CD007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0C20DBC-44B2-C22E-30B0-85E44E15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E7ED9D9-460C-0CDA-13C7-189E3536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-2976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Lucida Bright" panose="02040602050505020304" pitchFamily="18" charset="0"/>
              </a:rPr>
              <a:t>GENERAL FUND EXPENDITURES BY FUNCTION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8B808FBF-5954-D6BE-E58C-542A72BD85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73443" y="1027906"/>
          <a:ext cx="12034981" cy="555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94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0C1F2-1CAB-F50F-3725-98A3112FC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29C8427-833A-54AA-9BBC-CC6C8EB997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53309"/>
            <a:ext cx="1692164" cy="119446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9319B4-8184-801E-5B88-B5D7E564289C}"/>
              </a:ext>
            </a:extLst>
          </p:cNvPr>
          <p:cNvGraphicFramePr>
            <a:graphicFrameLocks noGrp="1"/>
          </p:cNvGraphicFramePr>
          <p:nvPr/>
        </p:nvGraphicFramePr>
        <p:xfrm>
          <a:off x="1447801" y="1127385"/>
          <a:ext cx="9782355" cy="4642339"/>
        </p:xfrm>
        <a:graphic>
          <a:graphicData uri="http://schemas.openxmlformats.org/drawingml/2006/table">
            <a:tbl>
              <a:tblPr/>
              <a:tblGrid>
                <a:gridCol w="2484922">
                  <a:extLst>
                    <a:ext uri="{9D8B030D-6E8A-4147-A177-3AD203B41FA5}">
                      <a16:colId xmlns:a16="http://schemas.microsoft.com/office/drawing/2014/main" val="1877060224"/>
                    </a:ext>
                  </a:extLst>
                </a:gridCol>
                <a:gridCol w="2582098">
                  <a:extLst>
                    <a:ext uri="{9D8B030D-6E8A-4147-A177-3AD203B41FA5}">
                      <a16:colId xmlns:a16="http://schemas.microsoft.com/office/drawing/2014/main" val="1324128117"/>
                    </a:ext>
                  </a:extLst>
                </a:gridCol>
                <a:gridCol w="1763044">
                  <a:extLst>
                    <a:ext uri="{9D8B030D-6E8A-4147-A177-3AD203B41FA5}">
                      <a16:colId xmlns:a16="http://schemas.microsoft.com/office/drawing/2014/main" val="673667203"/>
                    </a:ext>
                  </a:extLst>
                </a:gridCol>
                <a:gridCol w="1758419">
                  <a:extLst>
                    <a:ext uri="{9D8B030D-6E8A-4147-A177-3AD203B41FA5}">
                      <a16:colId xmlns:a16="http://schemas.microsoft.com/office/drawing/2014/main" val="4177510759"/>
                    </a:ext>
                  </a:extLst>
                </a:gridCol>
                <a:gridCol w="1193872">
                  <a:extLst>
                    <a:ext uri="{9D8B030D-6E8A-4147-A177-3AD203B41FA5}">
                      <a16:colId xmlns:a16="http://schemas.microsoft.com/office/drawing/2014/main" val="1336437358"/>
                    </a:ext>
                  </a:extLst>
                </a:gridCol>
              </a:tblGrid>
              <a:tr h="13428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Department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FY 26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FY 25 Amended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Variance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% Change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999598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Mayor &amp; Council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511,765.00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529,100.00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(17,335.00)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-3.28%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06305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City Manager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916,360.00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860,300.00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56,060.00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6.52%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277762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City Clerk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549,210.00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513,300.00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35,910.00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7.00%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988379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Finance Administration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2,266,860.00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2,125,600.00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141,260.00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6.65%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873609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Legal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750,000.00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750,000.00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 -  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0.00%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044599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IT / GIS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818,500.00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692,500.00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126,000.00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18.19%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475931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Human Resources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741,345.00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573,450.00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167,895.00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29.28%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708252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Internal Audit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130,000.00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82,950.00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47,050.00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56.72%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839424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Facilities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2,363,110.00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1,731,879.70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631,230.30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36.45%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303764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Communications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1,040,130.00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891,000.00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149,130.00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16.74%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927576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Engineering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987,965.00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1,077,000.00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(89,035.00)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-8.27%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06468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General Operations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883,800.00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719,800.00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164,000.00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22.78%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225284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Municipal Court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335,790.00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473,200.00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(137,410.00)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-29.04%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37486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Public Safety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218,900.00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210,400.00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8,500.00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4.04%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018729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Parks &amp; Recreation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2,750,305.00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3,161,291.98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(410,986.98)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-13.00%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06913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Building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669,825.00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559,500.00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110,325.00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19.72%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676066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Planning &amp; Zoning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1,564,540.00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1,731,800.00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(167,260.00)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-9.66%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6672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Code Enforcement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1,014,140.00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1,011,700.00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2,440.00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0.24%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62707"/>
                  </a:ext>
                </a:extLst>
              </a:tr>
              <a:tr h="229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Economic Development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         600,755.00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593,600.00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7,155.00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1.21%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490848"/>
                  </a:ext>
                </a:extLst>
              </a:tr>
              <a:tr h="134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       19,113,300.00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$18,288,371.68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 $     824,928.32 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 panose="02040602050505020304" pitchFamily="18" charset="0"/>
                        </a:rPr>
                        <a:t>4.51%</a:t>
                      </a:r>
                    </a:p>
                  </a:txBody>
                  <a:tcPr marL="5992" marR="5992" marT="599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84224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C8FC8199-CC20-9ACB-1331-0AC93F2F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44" y="118236"/>
            <a:ext cx="10515600" cy="1325563"/>
          </a:xfrm>
        </p:spPr>
        <p:txBody>
          <a:bodyPr/>
          <a:lstStyle/>
          <a:p>
            <a:r>
              <a:rPr lang="en-US" dirty="0">
                <a:latin typeface="Lucida Bright" panose="02040602050505020304" pitchFamily="18" charset="0"/>
              </a:rPr>
              <a:t>GENERAL FUND EXPENDITURES</a:t>
            </a:r>
          </a:p>
        </p:txBody>
      </p:sp>
    </p:spTree>
    <p:extLst>
      <p:ext uri="{BB962C8B-B14F-4D97-AF65-F5344CB8AC3E}">
        <p14:creationId xmlns:p14="http://schemas.microsoft.com/office/powerpoint/2010/main" val="316118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1617</TotalTime>
  <Words>1435</Words>
  <Application>Microsoft Office PowerPoint</Application>
  <PresentationFormat>Widescreen</PresentationFormat>
  <Paragraphs>518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Lucida Bright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FUND EXPENDITURES BY FUNCTION</vt:lpstr>
      <vt:lpstr>GENERAL FUND EXPENDITURES</vt:lpstr>
      <vt:lpstr>CAPITAL IMPROVEMENT PROGRAM EXPENDITURES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DeAllous Smith</dc:creator>
  <cp:lastModifiedBy>Gia Scruggs</cp:lastModifiedBy>
  <cp:revision>9</cp:revision>
  <dcterms:created xsi:type="dcterms:W3CDTF">2022-05-23T13:20:45Z</dcterms:created>
  <dcterms:modified xsi:type="dcterms:W3CDTF">2025-10-28T18:05:50Z</dcterms:modified>
</cp:coreProperties>
</file>